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90" r:id="rId2"/>
    <p:sldId id="289" r:id="rId3"/>
    <p:sldId id="256" r:id="rId4"/>
    <p:sldId id="259" r:id="rId5"/>
    <p:sldId id="295" r:id="rId6"/>
    <p:sldId id="296" r:id="rId7"/>
    <p:sldId id="260" r:id="rId8"/>
    <p:sldId id="261" r:id="rId9"/>
    <p:sldId id="297" r:id="rId10"/>
    <p:sldId id="298" r:id="rId11"/>
    <p:sldId id="262" r:id="rId12"/>
    <p:sldId id="263" r:id="rId13"/>
    <p:sldId id="299" r:id="rId14"/>
    <p:sldId id="264" r:id="rId15"/>
    <p:sldId id="300" r:id="rId16"/>
    <p:sldId id="265" r:id="rId17"/>
    <p:sldId id="301" r:id="rId18"/>
    <p:sldId id="302" r:id="rId19"/>
    <p:sldId id="266" r:id="rId20"/>
    <p:sldId id="303" r:id="rId21"/>
    <p:sldId id="267" r:id="rId22"/>
    <p:sldId id="304" r:id="rId23"/>
    <p:sldId id="268" r:id="rId24"/>
    <p:sldId id="305" r:id="rId25"/>
    <p:sldId id="269" r:id="rId26"/>
    <p:sldId id="270" r:id="rId27"/>
    <p:sldId id="306" r:id="rId28"/>
    <p:sldId id="271" r:id="rId29"/>
    <p:sldId id="307" r:id="rId30"/>
    <p:sldId id="308" r:id="rId31"/>
    <p:sldId id="294" r:id="rId32"/>
    <p:sldId id="309" r:id="rId33"/>
    <p:sldId id="310" r:id="rId34"/>
    <p:sldId id="273" r:id="rId35"/>
    <p:sldId id="274" r:id="rId36"/>
    <p:sldId id="311" r:id="rId37"/>
    <p:sldId id="312" r:id="rId38"/>
    <p:sldId id="275" r:id="rId39"/>
    <p:sldId id="276" r:id="rId40"/>
    <p:sldId id="313" r:id="rId41"/>
    <p:sldId id="314" r:id="rId42"/>
    <p:sldId id="277" r:id="rId43"/>
    <p:sldId id="278" r:id="rId44"/>
    <p:sldId id="315" r:id="rId45"/>
    <p:sldId id="279" r:id="rId46"/>
    <p:sldId id="316" r:id="rId47"/>
    <p:sldId id="280" r:id="rId48"/>
    <p:sldId id="317" r:id="rId49"/>
    <p:sldId id="318" r:id="rId50"/>
    <p:sldId id="281" r:id="rId51"/>
    <p:sldId id="319" r:id="rId52"/>
    <p:sldId id="282" r:id="rId53"/>
    <p:sldId id="320" r:id="rId54"/>
    <p:sldId id="283" r:id="rId55"/>
    <p:sldId id="321" r:id="rId56"/>
    <p:sldId id="284" r:id="rId57"/>
    <p:sldId id="285" r:id="rId58"/>
    <p:sldId id="322" r:id="rId59"/>
    <p:sldId id="286" r:id="rId60"/>
    <p:sldId id="323" r:id="rId61"/>
    <p:sldId id="324" r:id="rId62"/>
    <p:sldId id="287" r:id="rId63"/>
    <p:sldId id="258" r:id="rId64"/>
    <p:sldId id="325" r:id="rId65"/>
    <p:sldId id="291" r:id="rId66"/>
    <p:sldId id="292" r:id="rId67"/>
    <p:sldId id="326" r:id="rId68"/>
    <p:sldId id="293" r:id="rId6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7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69696"/>
    <a:srgbClr val="060606"/>
    <a:srgbClr val="4D4D4D"/>
    <a:srgbClr val="3366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2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A95BD1-3A73-4F40-A0D3-AF3162765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21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68E8B8-8AFB-4EBD-97B2-3F123225A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842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EE1813-D9BC-4D9F-BFAE-7B61E869DEF1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424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BD3761-B7DB-432A-9D5D-479D25C863B8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452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655483-54F8-4734-BA73-BD846DCDCF15}" type="slidenum">
              <a:rPr lang="en-US" altLang="en-US" sz="1200" smtClean="0"/>
              <a:pPr/>
              <a:t>65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381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45307E-478A-4826-97BD-2D8CFD552EF3}" type="slidenum">
              <a:rPr lang="en-US" altLang="en-US" sz="1200" smtClean="0"/>
              <a:pPr/>
              <a:t>66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369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CD5D3C-4275-42B0-AACA-5E23BB6B88B7}" type="slidenum">
              <a:rPr lang="en-US" altLang="en-US" sz="1200" smtClean="0"/>
              <a:pPr/>
              <a:t>67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546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E91572-8C3A-4323-A5FD-AA2AD151F768}" type="slidenum">
              <a:rPr lang="en-US" altLang="en-US" sz="1200" smtClean="0"/>
              <a:pPr/>
              <a:t>68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88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1CEF-E9EE-44AE-BE46-A7E29FBCDA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8355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4967-4BDF-4544-8E91-BD78B5BA5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6391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CB96-91DA-40D3-B375-A7581F15C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52804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5667D-CD19-41CC-A566-556E8ED7C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09359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3963A-5DC1-4ED5-BB78-6684AA941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5829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9F3D-C11C-4164-AE50-683461A38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13510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9980-9054-46B4-8857-0CB2FD516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1984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2D53-6E99-4D2F-8E2F-4FF89F547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590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BD5F-F11E-42AB-9901-7611C1BD3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72502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9B2A-2A94-49CC-BDFD-31C4FBD99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79550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7C2B8-CD8D-4EF8-A6C8-6BEC405DA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2357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0D8DC3-6B9C-4BFD-9E3F-7BBAAF0C7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6.xml"/><Relationship Id="rId18" Type="http://schemas.openxmlformats.org/officeDocument/2006/relationships/slide" Target="slide8.xml"/><Relationship Id="rId26" Type="http://schemas.openxmlformats.org/officeDocument/2006/relationships/slide" Target="slide30.xml"/><Relationship Id="rId39" Type="http://schemas.openxmlformats.org/officeDocument/2006/relationships/slide" Target="slide65.xml"/><Relationship Id="rId3" Type="http://schemas.openxmlformats.org/officeDocument/2006/relationships/slideLayout" Target="../slideLayouts/slideLayout1.xml"/><Relationship Id="rId21" Type="http://schemas.openxmlformats.org/officeDocument/2006/relationships/slide" Target="slide39.xml"/><Relationship Id="rId34" Type="http://schemas.openxmlformats.org/officeDocument/2006/relationships/slide" Target="slide53.xml"/><Relationship Id="rId7" Type="http://schemas.openxmlformats.org/officeDocument/2006/relationships/slide" Target="slide14.xml"/><Relationship Id="rId12" Type="http://schemas.openxmlformats.org/officeDocument/2006/relationships/slide" Target="slide6.xml"/><Relationship Id="rId17" Type="http://schemas.openxmlformats.org/officeDocument/2006/relationships/slide" Target="slide57.xml"/><Relationship Id="rId25" Type="http://schemas.openxmlformats.org/officeDocument/2006/relationships/slide" Target="slide20.xml"/><Relationship Id="rId33" Type="http://schemas.openxmlformats.org/officeDocument/2006/relationships/slide" Target="slide43.xml"/><Relationship Id="rId38" Type="http://schemas.openxmlformats.org/officeDocument/2006/relationships/image" Target="../media/image4.png"/><Relationship Id="rId2" Type="http://schemas.openxmlformats.org/officeDocument/2006/relationships/vmlDrawing" Target="../drawings/vmlDrawing1.vml"/><Relationship Id="rId16" Type="http://schemas.openxmlformats.org/officeDocument/2006/relationships/slide" Target="slide47.xml"/><Relationship Id="rId20" Type="http://schemas.openxmlformats.org/officeDocument/2006/relationships/slide" Target="slide28.xml"/><Relationship Id="rId29" Type="http://schemas.openxmlformats.org/officeDocument/2006/relationships/slide" Target="slide61.xml"/><Relationship Id="rId41" Type="http://schemas.openxmlformats.org/officeDocument/2006/relationships/image" Target="../media/image1.png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png"/><Relationship Id="rId11" Type="http://schemas.openxmlformats.org/officeDocument/2006/relationships/slide" Target="slide55.xml"/><Relationship Id="rId24" Type="http://schemas.openxmlformats.org/officeDocument/2006/relationships/slide" Target="slide10.xml"/><Relationship Id="rId32" Type="http://schemas.openxmlformats.org/officeDocument/2006/relationships/slide" Target="slide33.xml"/><Relationship Id="rId37" Type="http://schemas.openxmlformats.org/officeDocument/2006/relationships/audio" Target="../media/audio1.wav"/><Relationship Id="rId40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5" Type="http://schemas.openxmlformats.org/officeDocument/2006/relationships/slide" Target="slide37.xml"/><Relationship Id="rId23" Type="http://schemas.openxmlformats.org/officeDocument/2006/relationships/slide" Target="slide59.xml"/><Relationship Id="rId28" Type="http://schemas.openxmlformats.org/officeDocument/2006/relationships/slide" Target="slide51.xml"/><Relationship Id="rId36" Type="http://schemas.openxmlformats.org/officeDocument/2006/relationships/audio" Target="../media/audio2.wav"/><Relationship Id="rId10" Type="http://schemas.openxmlformats.org/officeDocument/2006/relationships/slide" Target="slide45.xml"/><Relationship Id="rId19" Type="http://schemas.openxmlformats.org/officeDocument/2006/relationships/slide" Target="slide18.xml"/><Relationship Id="rId31" Type="http://schemas.openxmlformats.org/officeDocument/2006/relationships/slide" Target="slide22.xml"/><Relationship Id="rId4" Type="http://schemas.openxmlformats.org/officeDocument/2006/relationships/notesSlide" Target="../notesSlides/notesSlide2.xml"/><Relationship Id="rId9" Type="http://schemas.openxmlformats.org/officeDocument/2006/relationships/slide" Target="slide35.xml"/><Relationship Id="rId14" Type="http://schemas.openxmlformats.org/officeDocument/2006/relationships/slide" Target="slide26.xml"/><Relationship Id="rId22" Type="http://schemas.openxmlformats.org/officeDocument/2006/relationships/slide" Target="slide49.xml"/><Relationship Id="rId27" Type="http://schemas.openxmlformats.org/officeDocument/2006/relationships/slide" Target="slide41.xml"/><Relationship Id="rId30" Type="http://schemas.openxmlformats.org/officeDocument/2006/relationships/slide" Target="slide12.xml"/><Relationship Id="rId35" Type="http://schemas.openxmlformats.org/officeDocument/2006/relationships/slide" Target="slide6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altLang="en-US" sz="8000" smtClean="0">
                <a:solidFill>
                  <a:schemeClr val="tx1"/>
                </a:solidFill>
                <a:latin typeface="Arial Black" panose="020B0A04020102020204" pitchFamily="34" charset="0"/>
              </a:rPr>
              <a:t>THIS</a:t>
            </a:r>
            <a:r>
              <a:rPr lang="en-US" altLang="en-US" smtClean="0"/>
              <a:t>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0">
                <a:latin typeface="Arial Black" panose="020B0A04020102020204" pitchFamily="34" charset="0"/>
              </a:rPr>
              <a:t>IS</a:t>
            </a:r>
            <a:r>
              <a:rPr lang="en-US" alt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990600" y="3962400"/>
            <a:ext cx="7391400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b"/>
            </a:scene3d>
            <a:sp3d extrusionH="887400" prstMaterial="legacyMetal">
              <a:extrusionClr>
                <a:srgbClr val="FFFFFF"/>
              </a:extrusionClr>
              <a:contourClr>
                <a:srgbClr val="EAEAEA"/>
              </a:contourClr>
            </a:sp3d>
          </a:bodyPr>
          <a:lstStyle/>
          <a:p>
            <a:pPr algn="ctr"/>
            <a:r>
              <a:rPr lang="en-US" sz="9600" kern="10" spc="-48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1000">
                      <a:srgbClr val="292929"/>
                    </a:gs>
                    <a:gs pos="33000">
                      <a:srgbClr val="B2B2B2"/>
                    </a:gs>
                    <a:gs pos="37000">
                      <a:srgbClr val="FFFFFF"/>
                    </a:gs>
                    <a:gs pos="78999">
                      <a:srgbClr val="5F5F5F"/>
                    </a:gs>
                    <a:gs pos="87000">
                      <a:srgbClr val="5F5F5F"/>
                    </a:gs>
                    <a:gs pos="100000">
                      <a:srgbClr val="CBCBCB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Jeopardy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autoUpdateAnimBg="0"/>
      <p:bldP spid="389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Dorothy from the Wizard of Oz would have used this type of insurance after the tornado came through Kansas.</a:t>
            </a:r>
            <a:endParaRPr lang="en-US" altLang="en-US" sz="36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property/casualty insurance?</a:t>
            </a:r>
            <a:endParaRPr lang="en-US" altLang="en-US" sz="36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05788" y="60198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400</a:t>
            </a:r>
            <a:endParaRPr lang="en-US" altLang="en-US" sz="2400"/>
          </a:p>
        </p:txBody>
      </p:sp>
      <p:sp>
        <p:nvSpPr>
          <p:cNvPr id="16389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85188" y="6400800"/>
            <a:ext cx="357187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14288" y="0"/>
            <a:ext cx="9144001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500</a:t>
            </a:r>
            <a:endParaRPr lang="en-US" altLang="en-US" sz="2400"/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1557338" y="2209800"/>
            <a:ext cx="6096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Happy Sweet 16!  You just got your first car, but you need to purchase this to help pay towards the cost of an accident.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car insurance?</a:t>
            </a:r>
            <a:endParaRPr lang="en-US" altLang="en-US" sz="36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172450" y="5953125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500</a:t>
            </a:r>
            <a:endParaRPr lang="en-US" altLang="en-US" sz="2400"/>
          </a:p>
        </p:txBody>
      </p:sp>
      <p:sp>
        <p:nvSpPr>
          <p:cNvPr id="18437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2350" y="6416675"/>
            <a:ext cx="355600" cy="354013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63246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are in this role, you may wear many hats from finding solutions to making processes efficient to being a translator between the business unit and IT workers.</a:t>
            </a:r>
            <a:endParaRPr lang="en-US" altLang="en-US" sz="36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 business analyst?</a:t>
            </a:r>
            <a:endParaRPr lang="en-US" altLang="en-US" sz="36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13725" y="59404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100</a:t>
            </a:r>
            <a:endParaRPr lang="en-US" altLang="en-US" sz="2400"/>
          </a:p>
        </p:txBody>
      </p:sp>
      <p:sp>
        <p:nvSpPr>
          <p:cNvPr id="2048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397625"/>
            <a:ext cx="457200" cy="384175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409700" y="1536700"/>
            <a:ext cx="6324600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role is known to be the “Superheroes of Circuit Boards.”  These professionals will help an organization use computer software and equipment.</a:t>
            </a:r>
            <a:endParaRPr lang="en-US" altLang="en-US" sz="36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IT Support?</a:t>
            </a:r>
            <a:endParaRPr lang="en-US" altLang="en-US" sz="3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196263" y="59372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200</a:t>
            </a:r>
            <a:endParaRPr lang="en-US" altLang="en-US" sz="2400"/>
          </a:p>
        </p:txBody>
      </p:sp>
      <p:sp>
        <p:nvSpPr>
          <p:cNvPr id="2253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394450"/>
            <a:ext cx="350838" cy="38735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9121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IT role determines the manner of which data and information should be structured, organized, created, moved, and managed</a:t>
            </a:r>
            <a:endParaRPr lang="en-US" altLang="en-US" sz="3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an IT Architect</a:t>
            </a:r>
            <a:endParaRPr lang="en-US" altLang="en-US" sz="36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188325" y="5867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300</a:t>
            </a:r>
            <a:endParaRPr lang="en-US" altLang="en-US" sz="2400"/>
          </a:p>
        </p:txBody>
      </p:sp>
      <p:sp>
        <p:nvSpPr>
          <p:cNvPr id="2458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0925" y="6324600"/>
            <a:ext cx="357188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838200"/>
            <a:ext cx="4038600" cy="1143000"/>
          </a:xfrm>
        </p:spPr>
        <p:txBody>
          <a:bodyPr/>
          <a:lstStyle/>
          <a:p>
            <a:pPr algn="l"/>
            <a:r>
              <a:rPr lang="en-US" altLang="en-US" sz="8000" smtClean="0">
                <a:solidFill>
                  <a:schemeClr val="tx1"/>
                </a:solidFill>
                <a:latin typeface="Arial Black" panose="020B0A04020102020204" pitchFamily="34" charset="0"/>
              </a:rPr>
              <a:t> With</a:t>
            </a:r>
            <a:r>
              <a:rPr lang="en-US" altLang="en-US" sz="8000" smtClean="0">
                <a:solidFill>
                  <a:schemeClr val="tx1"/>
                </a:solidFill>
              </a:rPr>
              <a:t>     </a:t>
            </a:r>
            <a:endParaRPr lang="en-US" altLang="en-US" smtClean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000">
                <a:latin typeface="Arial Black" panose="020B0A04020102020204" pitchFamily="34" charset="0"/>
              </a:rPr>
              <a:t>Host...</a:t>
            </a:r>
            <a:r>
              <a:rPr lang="en-US" alt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343400" y="838200"/>
            <a:ext cx="419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0">
                <a:latin typeface="Arial Black" panose="020B0A04020102020204" pitchFamily="34" charset="0"/>
              </a:rPr>
              <a:t>Your</a:t>
            </a:r>
            <a:r>
              <a:rPr lang="en-US" altLang="en-US" sz="8000"/>
              <a:t> 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990600" y="4191000"/>
            <a:ext cx="728662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b"/>
            </a:scene3d>
            <a:sp3d extrusionH="887400" prstMaterial="legacyMetal">
              <a:extrusionClr>
                <a:srgbClr val="FFFFFF"/>
              </a:extrusionClr>
              <a:contourClr>
                <a:srgbClr val="EAEAEA"/>
              </a:contourClr>
            </a:sp3d>
          </a:bodyPr>
          <a:lstStyle/>
          <a:p>
            <a:pPr algn="ctr"/>
            <a:r>
              <a:rPr lang="en-US" sz="8000" kern="10" spc="-40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1000">
                      <a:srgbClr val="292929"/>
                    </a:gs>
                    <a:gs pos="33000">
                      <a:srgbClr val="B2B2B2"/>
                    </a:gs>
                    <a:gs pos="37000">
                      <a:srgbClr val="FFFFFF"/>
                    </a:gs>
                    <a:gs pos="78999">
                      <a:srgbClr val="5F5F5F"/>
                    </a:gs>
                    <a:gs pos="87000">
                      <a:srgbClr val="5F5F5F"/>
                    </a:gs>
                    <a:gs pos="100000">
                      <a:srgbClr val="CBCBCB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Ima Bright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  <p:bldP spid="37894" grpId="0" autoUpdateAnimBg="0"/>
      <p:bldP spid="378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role is responsible for creating and maintaining software applications and systems. </a:t>
            </a:r>
            <a:endParaRPr lang="en-US" altLang="en-US" sz="36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an Application Engineer?</a:t>
            </a:r>
            <a:endParaRPr lang="en-US" altLang="en-US" sz="36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23250" y="5932488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400</a:t>
            </a:r>
            <a:endParaRPr lang="en-US" altLang="en-US" sz="2400"/>
          </a:p>
        </p:txBody>
      </p:sp>
      <p:sp>
        <p:nvSpPr>
          <p:cNvPr id="26629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69338" y="6389688"/>
            <a:ext cx="357187" cy="357187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If you are in this role, you are responsible for supporting the information security and risk management of the organization.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500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an Information Security Analyst?</a:t>
            </a:r>
            <a:endParaRPr lang="en-US" altLang="en-US" sz="360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13725" y="595947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 500</a:t>
            </a:r>
            <a:endParaRPr lang="en-US" altLang="en-US" sz="2400"/>
          </a:p>
        </p:txBody>
      </p:sp>
      <p:sp>
        <p:nvSpPr>
          <p:cNvPr id="28677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61400" y="6418263"/>
            <a:ext cx="357188" cy="357187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04938" y="23622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like to help people, find solutions, while talking and listening, then this career will be perfect for you.</a:t>
            </a:r>
            <a:endParaRPr lang="en-US" altLang="en-US" sz="36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191500" y="62484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 customer service representative?</a:t>
            </a:r>
            <a:endParaRPr lang="en-US" altLang="en-US" sz="3600"/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8213725" y="59404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100</a:t>
            </a:r>
            <a:endParaRPr lang="en-US" altLang="en-US" sz="2400"/>
          </a:p>
        </p:txBody>
      </p:sp>
      <p:sp>
        <p:nvSpPr>
          <p:cNvPr id="3072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69338" y="6408738"/>
            <a:ext cx="355600" cy="357187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371600" y="1447800"/>
            <a:ext cx="6324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professional works behind the scenes in administrating an insurance contract when a new application or a change to an existing contract needs to be completed.</a:t>
            </a:r>
            <a:endParaRPr lang="en-US" altLang="en-US" sz="36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 policyholder services representative?</a:t>
            </a:r>
            <a:endParaRPr lang="en-US" altLang="en-US" sz="360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186738" y="5913438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200</a:t>
            </a:r>
            <a:endParaRPr lang="en-US" altLang="en-US" sz="2400"/>
          </a:p>
        </p:txBody>
      </p:sp>
      <p:sp>
        <p:nvSpPr>
          <p:cNvPr id="3277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7275" y="6400800"/>
            <a:ext cx="357188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49375" y="21336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A person who reviews applications for insurance to evaluate the degree of risk involved and to determine acceptance of applications.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an underwriter?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13725" y="59404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300</a:t>
            </a:r>
            <a:endParaRPr lang="en-US" altLang="en-US" sz="2400"/>
          </a:p>
        </p:txBody>
      </p:sp>
      <p:sp>
        <p:nvSpPr>
          <p:cNvPr id="3482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4100" y="6375400"/>
            <a:ext cx="357188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45"/>
          <p:cNvSpPr txBox="1">
            <a:spLocks noChangeArrowheads="1"/>
          </p:cNvSpPr>
          <p:nvPr/>
        </p:nvSpPr>
        <p:spPr bwMode="auto">
          <a:xfrm>
            <a:off x="271463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" action="ppaction://hlinkshowjump?jump=nextslide"/>
              </a:rPr>
              <a:t>100</a:t>
            </a:r>
            <a:endParaRPr lang="en-US" altLang="en-US" sz="2400"/>
          </a:p>
        </p:txBody>
      </p:sp>
      <p:pic>
        <p:nvPicPr>
          <p:cNvPr id="7172" name="Picture 99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0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101"/>
          <p:cNvSpPr txBox="1">
            <a:spLocks noChangeArrowheads="1"/>
          </p:cNvSpPr>
          <p:nvPr/>
        </p:nvSpPr>
        <p:spPr bwMode="auto">
          <a:xfrm>
            <a:off x="1766888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7" action="ppaction://hlinksldjump"/>
              </a:rPr>
              <a:t>100</a:t>
            </a:r>
            <a:endParaRPr lang="en-US" altLang="en-US" sz="2400"/>
          </a:p>
        </p:txBody>
      </p:sp>
      <p:pic>
        <p:nvPicPr>
          <p:cNvPr id="7175" name="Picture 102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3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Text Box 104"/>
          <p:cNvSpPr txBox="1">
            <a:spLocks noChangeArrowheads="1"/>
          </p:cNvSpPr>
          <p:nvPr/>
        </p:nvSpPr>
        <p:spPr bwMode="auto">
          <a:xfrm>
            <a:off x="3290888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8" action="ppaction://hlinksldjump"/>
              </a:rPr>
              <a:t>100</a:t>
            </a:r>
            <a:endParaRPr lang="en-US" altLang="en-US" sz="2400"/>
          </a:p>
        </p:txBody>
      </p:sp>
      <p:pic>
        <p:nvPicPr>
          <p:cNvPr id="7178" name="Picture 105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06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0" name="Text Box 107"/>
          <p:cNvSpPr txBox="1">
            <a:spLocks noChangeArrowheads="1"/>
          </p:cNvSpPr>
          <p:nvPr/>
        </p:nvSpPr>
        <p:spPr bwMode="auto">
          <a:xfrm>
            <a:off x="4814888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9" action="ppaction://hlinksldjump"/>
              </a:rPr>
              <a:t>100</a:t>
            </a:r>
            <a:endParaRPr lang="en-US" altLang="en-US" sz="2400"/>
          </a:p>
        </p:txBody>
      </p:sp>
      <p:pic>
        <p:nvPicPr>
          <p:cNvPr id="7181" name="Picture 108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09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3" name="Text Box 110"/>
          <p:cNvSpPr txBox="1">
            <a:spLocks noChangeArrowheads="1"/>
          </p:cNvSpPr>
          <p:nvPr/>
        </p:nvSpPr>
        <p:spPr bwMode="auto">
          <a:xfrm>
            <a:off x="6338888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0" action="ppaction://hlinksldjump"/>
              </a:rPr>
              <a:t>100</a:t>
            </a:r>
            <a:endParaRPr lang="en-US" altLang="en-US" sz="2400"/>
          </a:p>
        </p:txBody>
      </p:sp>
      <p:pic>
        <p:nvPicPr>
          <p:cNvPr id="7184" name="Picture 111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12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19335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6" name="Text Box 113"/>
          <p:cNvSpPr txBox="1">
            <a:spLocks noChangeArrowheads="1"/>
          </p:cNvSpPr>
          <p:nvPr/>
        </p:nvSpPr>
        <p:spPr bwMode="auto">
          <a:xfrm>
            <a:off x="7862888" y="21621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1" action="ppaction://hlinksldjump"/>
              </a:rPr>
              <a:t>100</a:t>
            </a:r>
            <a:endParaRPr lang="en-US" altLang="en-US" sz="2400"/>
          </a:p>
        </p:txBody>
      </p:sp>
      <p:pic>
        <p:nvPicPr>
          <p:cNvPr id="7187" name="Picture 114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25431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115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9" name="Text Box 116"/>
          <p:cNvSpPr txBox="1">
            <a:spLocks noChangeArrowheads="1"/>
          </p:cNvSpPr>
          <p:nvPr/>
        </p:nvSpPr>
        <p:spPr bwMode="auto">
          <a:xfrm>
            <a:off x="271463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2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190" name="Picture 117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118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2" name="Text Box 119"/>
          <p:cNvSpPr txBox="1">
            <a:spLocks noChangeArrowheads="1"/>
          </p:cNvSpPr>
          <p:nvPr/>
        </p:nvSpPr>
        <p:spPr bwMode="auto">
          <a:xfrm>
            <a:off x="1766888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3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193" name="Picture 120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121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5" name="Text Box 122"/>
          <p:cNvSpPr txBox="1">
            <a:spLocks noChangeArrowheads="1"/>
          </p:cNvSpPr>
          <p:nvPr/>
        </p:nvSpPr>
        <p:spPr bwMode="auto">
          <a:xfrm>
            <a:off x="3290888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4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196" name="Picture 123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icture 124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8" name="Text Box 125"/>
          <p:cNvSpPr txBox="1">
            <a:spLocks noChangeArrowheads="1"/>
          </p:cNvSpPr>
          <p:nvPr/>
        </p:nvSpPr>
        <p:spPr bwMode="auto">
          <a:xfrm>
            <a:off x="4814888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5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199" name="Picture 126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0" name="Picture 127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1" name="Text Box 128"/>
          <p:cNvSpPr txBox="1">
            <a:spLocks noChangeArrowheads="1"/>
          </p:cNvSpPr>
          <p:nvPr/>
        </p:nvSpPr>
        <p:spPr bwMode="auto">
          <a:xfrm>
            <a:off x="6338888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6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202" name="Picture 129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3" name="Picture 130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29241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4" name="Text Box 131"/>
          <p:cNvSpPr txBox="1">
            <a:spLocks noChangeArrowheads="1"/>
          </p:cNvSpPr>
          <p:nvPr/>
        </p:nvSpPr>
        <p:spPr bwMode="auto">
          <a:xfrm>
            <a:off x="7862888" y="31527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7" action="ppaction://hlinksldjump"/>
              </a:rPr>
              <a:t>200</a:t>
            </a:r>
            <a:endParaRPr lang="en-US" altLang="en-US" sz="2400"/>
          </a:p>
        </p:txBody>
      </p:sp>
      <p:pic>
        <p:nvPicPr>
          <p:cNvPr id="7205" name="Picture 132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35337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Picture 133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7" name="Text Box 134"/>
          <p:cNvSpPr txBox="1">
            <a:spLocks noChangeArrowheads="1"/>
          </p:cNvSpPr>
          <p:nvPr/>
        </p:nvSpPr>
        <p:spPr bwMode="auto">
          <a:xfrm>
            <a:off x="271463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8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08" name="Picture 135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9" name="Picture 136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0" name="Text Box 137"/>
          <p:cNvSpPr txBox="1">
            <a:spLocks noChangeArrowheads="1"/>
          </p:cNvSpPr>
          <p:nvPr/>
        </p:nvSpPr>
        <p:spPr bwMode="auto">
          <a:xfrm>
            <a:off x="1766888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19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11" name="Picture 138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2" name="Picture 139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3" name="Text Box 140"/>
          <p:cNvSpPr txBox="1">
            <a:spLocks noChangeArrowheads="1"/>
          </p:cNvSpPr>
          <p:nvPr/>
        </p:nvSpPr>
        <p:spPr bwMode="auto">
          <a:xfrm>
            <a:off x="3290888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0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14" name="Picture 141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5" name="Picture 142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6" name="Text Box 143"/>
          <p:cNvSpPr txBox="1">
            <a:spLocks noChangeArrowheads="1"/>
          </p:cNvSpPr>
          <p:nvPr/>
        </p:nvSpPr>
        <p:spPr bwMode="auto">
          <a:xfrm>
            <a:off x="4814888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1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17" name="Picture 144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145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9" name="Text Box 146"/>
          <p:cNvSpPr txBox="1">
            <a:spLocks noChangeArrowheads="1"/>
          </p:cNvSpPr>
          <p:nvPr/>
        </p:nvSpPr>
        <p:spPr bwMode="auto">
          <a:xfrm>
            <a:off x="6338888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2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20" name="Picture 147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1" name="Picture 148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39147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2" name="Text Box 149"/>
          <p:cNvSpPr txBox="1">
            <a:spLocks noChangeArrowheads="1"/>
          </p:cNvSpPr>
          <p:nvPr/>
        </p:nvSpPr>
        <p:spPr bwMode="auto">
          <a:xfrm>
            <a:off x="7862888" y="41433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3" action="ppaction://hlinksldjump"/>
              </a:rPr>
              <a:t>300</a:t>
            </a:r>
            <a:endParaRPr lang="en-US" altLang="en-US" sz="2400"/>
          </a:p>
        </p:txBody>
      </p:sp>
      <p:pic>
        <p:nvPicPr>
          <p:cNvPr id="7223" name="Picture 150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45243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4" name="Picture 151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5" name="Text Box 152"/>
          <p:cNvSpPr txBox="1">
            <a:spLocks noChangeArrowheads="1"/>
          </p:cNvSpPr>
          <p:nvPr/>
        </p:nvSpPr>
        <p:spPr bwMode="auto">
          <a:xfrm>
            <a:off x="271463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4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26" name="Picture 153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154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8" name="Text Box 155"/>
          <p:cNvSpPr txBox="1">
            <a:spLocks noChangeArrowheads="1"/>
          </p:cNvSpPr>
          <p:nvPr/>
        </p:nvSpPr>
        <p:spPr bwMode="auto">
          <a:xfrm>
            <a:off x="1766888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5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29" name="Picture 156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0" name="Picture 157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31" name="Text Box 158"/>
          <p:cNvSpPr txBox="1">
            <a:spLocks noChangeArrowheads="1"/>
          </p:cNvSpPr>
          <p:nvPr/>
        </p:nvSpPr>
        <p:spPr bwMode="auto">
          <a:xfrm>
            <a:off x="3290888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6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32" name="Picture 159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3" name="Picture 160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34" name="Text Box 161"/>
          <p:cNvSpPr txBox="1">
            <a:spLocks noChangeArrowheads="1"/>
          </p:cNvSpPr>
          <p:nvPr/>
        </p:nvSpPr>
        <p:spPr bwMode="auto">
          <a:xfrm>
            <a:off x="4814888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7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35" name="Picture 162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6" name="Picture 163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37" name="Text Box 164"/>
          <p:cNvSpPr txBox="1">
            <a:spLocks noChangeArrowheads="1"/>
          </p:cNvSpPr>
          <p:nvPr/>
        </p:nvSpPr>
        <p:spPr bwMode="auto">
          <a:xfrm>
            <a:off x="6338888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8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38" name="Picture 165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9" name="Picture 166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9053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0" name="Text Box 167"/>
          <p:cNvSpPr txBox="1">
            <a:spLocks noChangeArrowheads="1"/>
          </p:cNvSpPr>
          <p:nvPr/>
        </p:nvSpPr>
        <p:spPr bwMode="auto">
          <a:xfrm>
            <a:off x="7862888" y="51339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29" action="ppaction://hlinksldjump"/>
              </a:rPr>
              <a:t>400</a:t>
            </a:r>
            <a:endParaRPr lang="en-US" altLang="en-US" sz="2400"/>
          </a:p>
        </p:txBody>
      </p:sp>
      <p:pic>
        <p:nvPicPr>
          <p:cNvPr id="7241" name="Picture 168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5149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2" name="Picture 169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3" name="Text Box 170"/>
          <p:cNvSpPr txBox="1">
            <a:spLocks noChangeArrowheads="1"/>
          </p:cNvSpPr>
          <p:nvPr/>
        </p:nvSpPr>
        <p:spPr bwMode="auto">
          <a:xfrm>
            <a:off x="304800" y="6124575"/>
            <a:ext cx="1058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0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44" name="Picture 171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5" name="Picture 172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6" name="Text Box 173"/>
          <p:cNvSpPr txBox="1">
            <a:spLocks noChangeArrowheads="1"/>
          </p:cNvSpPr>
          <p:nvPr/>
        </p:nvSpPr>
        <p:spPr bwMode="auto">
          <a:xfrm>
            <a:off x="1766888" y="61245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1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47" name="Picture 174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8" name="Picture 175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9" name="Text Box 176"/>
          <p:cNvSpPr txBox="1">
            <a:spLocks noChangeArrowheads="1"/>
          </p:cNvSpPr>
          <p:nvPr/>
        </p:nvSpPr>
        <p:spPr bwMode="auto">
          <a:xfrm>
            <a:off x="3290888" y="61245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2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50" name="Picture 177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1" name="Picture 178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52" name="Text Box 179"/>
          <p:cNvSpPr txBox="1">
            <a:spLocks noChangeArrowheads="1"/>
          </p:cNvSpPr>
          <p:nvPr/>
        </p:nvSpPr>
        <p:spPr bwMode="auto">
          <a:xfrm>
            <a:off x="4814888" y="61245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3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53" name="Picture 180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4" name="Picture 181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55" name="Text Box 182"/>
          <p:cNvSpPr txBox="1">
            <a:spLocks noChangeArrowheads="1"/>
          </p:cNvSpPr>
          <p:nvPr/>
        </p:nvSpPr>
        <p:spPr bwMode="auto">
          <a:xfrm>
            <a:off x="6338888" y="61245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4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56" name="Picture 183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7" name="Picture 184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95975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58" name="Text Box 185"/>
          <p:cNvSpPr txBox="1">
            <a:spLocks noChangeArrowheads="1"/>
          </p:cNvSpPr>
          <p:nvPr/>
        </p:nvSpPr>
        <p:spPr bwMode="auto">
          <a:xfrm>
            <a:off x="7862888" y="6124575"/>
            <a:ext cx="1058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  <a:hlinkClick r:id="rId35" action="ppaction://hlinksldjump"/>
              </a:rPr>
              <a:t>500</a:t>
            </a:r>
            <a:endParaRPr lang="en-US" altLang="en-US" sz="2400"/>
          </a:p>
        </p:txBody>
      </p:sp>
      <p:pic>
        <p:nvPicPr>
          <p:cNvPr id="7259" name="Picture 186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6505575"/>
            <a:ext cx="1028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0" name="Picture 187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1" name="Picture 190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2" name="Picture 193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3" name="Picture 196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4" name="Picture 199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65" name="Picture 202" descr="screen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914400"/>
            <a:ext cx="1323975" cy="1038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66" name="Text Box 205"/>
          <p:cNvSpPr txBox="1">
            <a:spLocks noChangeArrowheads="1"/>
          </p:cNvSpPr>
          <p:nvPr/>
        </p:nvSpPr>
        <p:spPr bwMode="auto">
          <a:xfrm>
            <a:off x="109538" y="1123950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Column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  <a:hlinkClick r:id="" action="ppaction://noaction">
                  <a:snd r:embed="rId36" name="WHOOSH.WAV"/>
                </a:hlinkClick>
              </a:rPr>
              <a:t> A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Life Events</a:t>
            </a:r>
          </a:p>
        </p:txBody>
      </p:sp>
      <p:sp>
        <p:nvSpPr>
          <p:cNvPr id="7267" name="Text Box 206"/>
          <p:cNvSpPr txBox="1">
            <a:spLocks noChangeArrowheads="1"/>
          </p:cNvSpPr>
          <p:nvPr/>
        </p:nvSpPr>
        <p:spPr bwMode="auto">
          <a:xfrm>
            <a:off x="1600200" y="1219200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Column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  <a:hlinkClick r:id="" action="ppaction://noaction">
                  <a:snd r:embed="rId36" name="WHOOSH.WAV"/>
                </a:hlinkClick>
              </a:rPr>
              <a:t> B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IT Careers</a:t>
            </a:r>
          </a:p>
        </p:txBody>
      </p:sp>
      <p:sp>
        <p:nvSpPr>
          <p:cNvPr id="7268" name="Text Box 207"/>
          <p:cNvSpPr txBox="1">
            <a:spLocks noChangeArrowheads="1"/>
          </p:cNvSpPr>
          <p:nvPr/>
        </p:nvSpPr>
        <p:spPr bwMode="auto">
          <a:xfrm>
            <a:off x="3171825" y="1087438"/>
            <a:ext cx="1447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Column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  <a:hlinkClick r:id="" action="ppaction://noaction">
                  <a:snd r:embed="rId36" name="WHOOSH.WAV"/>
                </a:hlinkClick>
              </a:rPr>
              <a:t> C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Insurance Careers</a:t>
            </a:r>
          </a:p>
        </p:txBody>
      </p:sp>
      <p:sp>
        <p:nvSpPr>
          <p:cNvPr id="4197" name="Text Box 208"/>
          <p:cNvSpPr txBox="1">
            <a:spLocks noChangeArrowheads="1"/>
          </p:cNvSpPr>
          <p:nvPr/>
        </p:nvSpPr>
        <p:spPr bwMode="auto">
          <a:xfrm>
            <a:off x="4673600" y="1071563"/>
            <a:ext cx="1447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chemeClr val="bg1"/>
                </a:solidFill>
                <a:latin typeface="Arial Black" pitchFamily="34" charset="0"/>
              </a:rPr>
              <a:t>Column</a:t>
            </a:r>
            <a:r>
              <a:rPr lang="en-US" altLang="en-US" sz="1600" dirty="0" smtClean="0">
                <a:solidFill>
                  <a:schemeClr val="bg1"/>
                </a:solidFill>
                <a:latin typeface="Arial Black" pitchFamily="34" charset="0"/>
                <a:hlinkClick r:id="" action="ppaction://noaction">
                  <a:snd r:embed="rId36" name="WHOOSH.WAV"/>
                </a:hlinkClick>
              </a:rPr>
              <a:t> D</a:t>
            </a:r>
            <a:endParaRPr lang="en-US" altLang="en-US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050" dirty="0" smtClean="0">
                <a:solidFill>
                  <a:schemeClr val="bg1"/>
                </a:solidFill>
                <a:latin typeface="Arial Black" pitchFamily="34" charset="0"/>
              </a:rPr>
              <a:t>Health/Property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050" dirty="0" smtClean="0">
                <a:solidFill>
                  <a:schemeClr val="bg1"/>
                </a:solidFill>
                <a:latin typeface="Arial Black" pitchFamily="34" charset="0"/>
              </a:rPr>
              <a:t> Causality Insurance</a:t>
            </a:r>
          </a:p>
        </p:txBody>
      </p:sp>
      <p:sp>
        <p:nvSpPr>
          <p:cNvPr id="7270" name="Text Box 209"/>
          <p:cNvSpPr txBox="1">
            <a:spLocks noChangeArrowheads="1"/>
          </p:cNvSpPr>
          <p:nvPr/>
        </p:nvSpPr>
        <p:spPr bwMode="auto">
          <a:xfrm>
            <a:off x="6172200" y="1123950"/>
            <a:ext cx="1447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Column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  <a:hlinkClick r:id="" action="ppaction://noaction">
                  <a:snd r:embed="rId36" name="WHOOSH.WAV"/>
                </a:hlinkClick>
              </a:rPr>
              <a:t> E</a:t>
            </a:r>
            <a:endParaRPr lang="en-US" altLang="en-US" sz="16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Life/Disability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 Black" panose="020B0A04020102020204" pitchFamily="34" charset="0"/>
              </a:rPr>
              <a:t>Insurance</a:t>
            </a:r>
          </a:p>
        </p:txBody>
      </p:sp>
      <p:sp>
        <p:nvSpPr>
          <p:cNvPr id="7271" name="Text Box 210"/>
          <p:cNvSpPr txBox="1">
            <a:spLocks noChangeArrowheads="1"/>
          </p:cNvSpPr>
          <p:nvPr/>
        </p:nvSpPr>
        <p:spPr bwMode="auto">
          <a:xfrm>
            <a:off x="7696200" y="1003300"/>
            <a:ext cx="1447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Column 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Retirement Planning</a:t>
            </a:r>
          </a:p>
        </p:txBody>
      </p:sp>
      <p:pic>
        <p:nvPicPr>
          <p:cNvPr id="7272" name="Picture 217" descr="applause">
            <a:hlinkClick r:id="" action="ppaction://noaction">
              <a:snd r:embed="rId37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892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273" name="Object 219">
            <a:hlinkClick r:id="rId39" action="ppaction://hlinksldjump"/>
          </p:cNvPr>
          <p:cNvGraphicFramePr>
            <a:graphicFrameLocks noChangeAspect="1"/>
          </p:cNvGraphicFramePr>
          <p:nvPr/>
        </p:nvGraphicFramePr>
        <p:xfrm>
          <a:off x="7924800" y="228600"/>
          <a:ext cx="1009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Bitmap Image" r:id="rId40" imgW="1009791" imgH="542857" progId="Paint.Picture">
                  <p:embed/>
                </p:oleObj>
              </mc:Choice>
              <mc:Fallback>
                <p:oleObj name="Bitmap Image" r:id="rId40" imgW="1009791" imgH="542857" progId="Paint.Picture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8600"/>
                        <a:ext cx="10096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BCBCB"/>
                                </a:gs>
                                <a:gs pos="13000">
                                  <a:srgbClr val="5F5F5F"/>
                                </a:gs>
                                <a:gs pos="21001">
                                  <a:srgbClr val="5F5F5F"/>
                                </a:gs>
                                <a:gs pos="63000">
                                  <a:srgbClr val="FFFFFF"/>
                                </a:gs>
                                <a:gs pos="67000">
                                  <a:srgbClr val="B2B2B2"/>
                                </a:gs>
                                <a:gs pos="69000">
                                  <a:srgbClr val="292929"/>
                                </a:gs>
                                <a:gs pos="82001">
                                  <a:srgbClr val="777777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8" name="WordArt 220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019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b"/>
            </a:scene3d>
            <a:sp3d extrusionH="887400" prstMaterial="legacyMetal">
              <a:extrusionClr>
                <a:srgbClr val="FFFFFF"/>
              </a:extrusionClr>
              <a:contourClr>
                <a:srgbClr val="EAEAEA"/>
              </a:contourClr>
            </a:sp3d>
          </a:bodyPr>
          <a:lstStyle/>
          <a:p>
            <a:pPr algn="ctr"/>
            <a:r>
              <a:rPr lang="en-US" sz="9600" kern="10" spc="-48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1000">
                      <a:srgbClr val="292929"/>
                    </a:gs>
                    <a:gs pos="33000">
                      <a:srgbClr val="B2B2B2"/>
                    </a:gs>
                    <a:gs pos="37000">
                      <a:srgbClr val="FFFFFF"/>
                    </a:gs>
                    <a:gs pos="78999">
                      <a:srgbClr val="5F5F5F"/>
                    </a:gs>
                    <a:gs pos="87000">
                      <a:srgbClr val="5F5F5F"/>
                    </a:gs>
                    <a:gs pos="100000">
                      <a:srgbClr val="CBCBCB"/>
                    </a:gs>
                  </a:gsLst>
                  <a:lin ang="18900000" scaled="1"/>
                </a:gradFill>
                <a:latin typeface="Arial Black" panose="020B0A04020102020204" pitchFamily="34" charset="0"/>
              </a:rPr>
              <a:t>Jeopardy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371600" y="1752600"/>
            <a:ext cx="6324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chemeClr val="bg1"/>
                </a:solidFill>
                <a:latin typeface="Arial Black" panose="020B0A04020102020204" pitchFamily="34" charset="0"/>
              </a:rPr>
              <a:t>DAILY DOUBLE</a:t>
            </a:r>
            <a:endParaRPr lang="en-US" altLang="en-US" sz="36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400</a:t>
            </a:r>
            <a:endParaRPr lang="en-US" altLang="en-US" sz="240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6324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chemeClr val="bg1"/>
                </a:solidFill>
                <a:latin typeface="Arial Black" panose="020B0A04020102020204" pitchFamily="34" charset="0"/>
              </a:rPr>
              <a:t>DAILY DOUBLE</a:t>
            </a:r>
            <a:endParaRPr lang="en-US" altLang="en-US" sz="360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632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Place A Wager</a:t>
            </a:r>
            <a:endParaRPr lang="en-US" altLang="en-US" sz="36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9" grpId="0" autoUpdateAnimBg="0"/>
      <p:bldP spid="7271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like math, statistics, and the ability to determine the likelihood of future events, then you should consider this career.</a:t>
            </a:r>
            <a:endParaRPr lang="en-US" altLang="en-US" sz="36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an actuary?</a:t>
            </a:r>
            <a:endParaRPr lang="en-US" altLang="en-US" sz="36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199438" y="59404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400</a:t>
            </a:r>
            <a:endParaRPr lang="en-US" altLang="en-US" sz="2400"/>
          </a:p>
        </p:txBody>
      </p:sp>
      <p:sp>
        <p:nvSpPr>
          <p:cNvPr id="3789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9813" y="6397625"/>
            <a:ext cx="357187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role ensures that products and organizational activities adhere to company, state, and federal regulations.</a:t>
            </a:r>
            <a:endParaRPr lang="en-US" altLang="en-US" sz="36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500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Legal/Compliance?</a:t>
            </a:r>
            <a:endParaRPr lang="en-US" altLang="en-US" sz="36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185150" y="5795963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 500</a:t>
            </a:r>
            <a:endParaRPr lang="en-US" altLang="en-US" sz="2400"/>
          </a:p>
        </p:txBody>
      </p:sp>
      <p:sp>
        <p:nvSpPr>
          <p:cNvPr id="3994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2663" y="6330950"/>
            <a:ext cx="355600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insurance protects you in the event of a car accident.</a:t>
            </a:r>
            <a:endParaRPr lang="en-US" altLang="en-US" sz="360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car insurance?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193088" y="58674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100</a:t>
            </a:r>
            <a:endParaRPr lang="en-US" altLang="en-US" sz="2400"/>
          </a:p>
        </p:txBody>
      </p:sp>
      <p:sp>
        <p:nvSpPr>
          <p:cNvPr id="41989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62988" y="6345238"/>
            <a:ext cx="355600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insurance will protect your property in the event of a disaster.</a:t>
            </a:r>
            <a:endParaRPr lang="en-US" altLang="en-US" sz="36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home owners insurance.</a:t>
            </a:r>
            <a:endParaRPr lang="en-US" altLang="en-US" sz="36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186738" y="5973763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200</a:t>
            </a:r>
            <a:endParaRPr lang="en-US" altLang="en-US" sz="2400"/>
          </a:p>
        </p:txBody>
      </p:sp>
      <p:sp>
        <p:nvSpPr>
          <p:cNvPr id="44037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7763" y="6430963"/>
            <a:ext cx="357187" cy="357187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You just broke your leg, but no need to worry about the medical bills as this type of insurance will pay a percentage of the bill.</a:t>
            </a:r>
            <a:endParaRPr lang="en-US" altLang="en-US" sz="36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09700" y="21336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Congratulations on the birth of your child! You may want to purchase this to start saving for his/her college expenses.</a:t>
            </a:r>
            <a:endParaRPr lang="en-US" altLang="en-US" sz="360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8205788" y="64008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health insurance?</a:t>
            </a:r>
            <a:endParaRPr lang="en-US" altLang="en-US" sz="36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170863" y="594677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300</a:t>
            </a:r>
            <a:endParaRPr lang="en-US" altLang="en-US" sz="2400"/>
          </a:p>
        </p:txBody>
      </p:sp>
      <p:sp>
        <p:nvSpPr>
          <p:cNvPr id="4608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3975"/>
            <a:ext cx="357188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360488" y="2660650"/>
            <a:ext cx="6324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is </a:t>
            </a:r>
            <a:r>
              <a:rPr lang="en-US" altLang="en-US" sz="3600">
                <a:solidFill>
                  <a:schemeClr val="bg1"/>
                </a:solidFill>
              </a:rPr>
              <a:t>the amount of loss paid by you before the insurance kicks in.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14288" y="0"/>
            <a:ext cx="9144001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 deductable?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191500" y="5940425"/>
            <a:ext cx="93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400</a:t>
            </a:r>
            <a:endParaRPr lang="en-US" altLang="en-US" sz="2400"/>
          </a:p>
        </p:txBody>
      </p:sp>
      <p:sp>
        <p:nvSpPr>
          <p:cNvPr id="4813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9813" y="6397625"/>
            <a:ext cx="357187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You just met your health insurance deductible, but still need to pay this percentage of your medical expense.</a:t>
            </a:r>
            <a:endParaRPr lang="en-US" altLang="en-US" sz="36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500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coinsurance?</a:t>
            </a:r>
            <a:endParaRPr lang="en-US" altLang="en-US" sz="360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05788" y="5948363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 500</a:t>
            </a:r>
            <a:endParaRPr lang="en-US" altLang="en-US" sz="2400"/>
          </a:p>
        </p:txBody>
      </p:sp>
      <p:sp>
        <p:nvSpPr>
          <p:cNvPr id="5018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9813" y="6413500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409700" y="22860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life insurance can protect your family or business for a specific period of time.</a:t>
            </a:r>
            <a:endParaRPr lang="en-US" altLang="en-US" sz="360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223250" y="63976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term life insurance?</a:t>
            </a:r>
            <a:endParaRPr lang="en-US" altLang="en-US" sz="36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223250" y="595947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100</a:t>
            </a:r>
            <a:endParaRPr lang="en-US" altLang="en-US" sz="2400"/>
          </a:p>
        </p:txBody>
      </p:sp>
      <p:sp>
        <p:nvSpPr>
          <p:cNvPr id="52229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9975" y="6381750"/>
            <a:ext cx="357188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163" y="-3175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get hurt and can’t work, this income flow can help pay your bills.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23250" y="63976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disability income insurance?</a:t>
            </a:r>
            <a:endParaRPr lang="en-US" altLang="en-US" sz="360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191500" y="5937250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200</a:t>
            </a:r>
            <a:endParaRPr lang="en-US" altLang="en-US" sz="2400"/>
          </a:p>
        </p:txBody>
      </p:sp>
      <p:sp>
        <p:nvSpPr>
          <p:cNvPr id="54277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37600" y="6411913"/>
            <a:ext cx="357188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447800" y="20574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do not have disability income insurance, you may see this happen to your retirement savings.</a:t>
            </a:r>
            <a:endParaRPr lang="en-US" altLang="en-US" sz="36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223250" y="63976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 college savings plan?</a:t>
            </a:r>
            <a:endParaRPr lang="en-US" altLang="en-US" sz="36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199438" y="598487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100</a:t>
            </a:r>
            <a:endParaRPr lang="en-US" altLang="en-US" sz="2400"/>
          </a:p>
        </p:txBody>
      </p:sp>
      <p:sp>
        <p:nvSpPr>
          <p:cNvPr id="1024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3463" y="6438900"/>
            <a:ext cx="357187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-53975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decrease or diminish?</a:t>
            </a:r>
            <a:endParaRPr lang="en-US" altLang="en-US" sz="360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223250" y="5951538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300</a:t>
            </a:r>
            <a:endParaRPr lang="en-US" altLang="en-US" sz="2400"/>
          </a:p>
        </p:txBody>
      </p:sp>
      <p:sp>
        <p:nvSpPr>
          <p:cNvPr id="5632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23025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409700" y="2151063"/>
            <a:ext cx="63246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Life insurance can help cover these expenses in the event the insured gets sick and passes away.</a:t>
            </a:r>
            <a:endParaRPr lang="en-US" altLang="en-US" sz="360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153400" y="59404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medical and funeral expenses?</a:t>
            </a:r>
            <a:endParaRPr lang="en-US" altLang="en-US" sz="360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223250" y="59404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400</a:t>
            </a:r>
            <a:endParaRPr lang="en-US" altLang="en-US" sz="2400"/>
          </a:p>
        </p:txBody>
      </p:sp>
      <p:sp>
        <p:nvSpPr>
          <p:cNvPr id="5837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97625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409700" y="22098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The recipient of life insurance if the insured passes away.</a:t>
            </a:r>
            <a:endParaRPr lang="en-US" altLang="en-US" sz="360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223250" y="639762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500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9525" y="-3175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Who is the beneficiary.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148638" y="5943600"/>
            <a:ext cx="903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 500</a:t>
            </a:r>
            <a:endParaRPr lang="en-US" altLang="en-US" sz="2400"/>
          </a:p>
        </p:txBody>
      </p:sp>
      <p:sp>
        <p:nvSpPr>
          <p:cNvPr id="6042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7275" y="6400800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409700" y="21336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When you purchase this product with an insurance company, the company will agree to repay you back plus interest earned.</a:t>
            </a:r>
            <a:endParaRPr lang="en-US" altLang="en-US" sz="360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231188" y="639762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100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25400" y="-3175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an annuity?</a:t>
            </a:r>
            <a:endParaRPr lang="en-US" altLang="en-US" sz="360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208963" y="594677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100</a:t>
            </a:r>
            <a:endParaRPr lang="en-US" altLang="en-US" sz="2400"/>
          </a:p>
        </p:txBody>
      </p:sp>
      <p:sp>
        <p:nvSpPr>
          <p:cNvPr id="62469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03975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6324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The first step towards reaching your retirement goals and dreams is to do this.</a:t>
            </a:r>
            <a:endParaRPr lang="en-US" altLang="en-US" sz="360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231188" y="639762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4478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retirement planning?</a:t>
            </a:r>
            <a:endParaRPr lang="en-US" altLang="en-US" sz="36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215313" y="5867400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200</a:t>
            </a:r>
            <a:endParaRPr lang="en-US" altLang="en-US" sz="2400"/>
          </a:p>
        </p:txBody>
      </p:sp>
      <p:sp>
        <p:nvSpPr>
          <p:cNvPr id="64517" name="Action Button: Hom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7125" y="6400800"/>
            <a:ext cx="357188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-3175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409700" y="2286000"/>
            <a:ext cx="6324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retirement account allows you to take money from your pay check.</a:t>
            </a:r>
            <a:endParaRPr lang="en-US" altLang="en-US" sz="360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231188" y="639762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30163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63246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You have bought your first home.  This type of temporary life insurance could assist your family to help pay off the mortgage in the event of premature death.</a:t>
            </a:r>
            <a:endParaRPr lang="en-US" altLang="en-US" sz="36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200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 401K plan?</a:t>
            </a:r>
            <a:endParaRPr lang="en-US" altLang="en-US" sz="360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210550" y="5942013"/>
            <a:ext cx="88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300</a:t>
            </a:r>
            <a:endParaRPr lang="en-US" altLang="en-US" sz="2400"/>
          </a:p>
        </p:txBody>
      </p:sp>
      <p:sp>
        <p:nvSpPr>
          <p:cNvPr id="66565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2513" y="6399213"/>
            <a:ext cx="355600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409700" y="1676400"/>
            <a:ext cx="63246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Grandma lives in a nursing home.  She has this type of insurance to help pay for expenses so she doesn’t have to touch her retirement savings.</a:t>
            </a:r>
            <a:endParaRPr lang="en-US" altLang="en-US" sz="3600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231188" y="639762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400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Long Term Care insurance?</a:t>
            </a:r>
            <a:endParaRPr lang="en-US" altLang="en-US" sz="360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207375" y="5981700"/>
            <a:ext cx="88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400</a:t>
            </a:r>
            <a:endParaRPr lang="en-US" altLang="en-US" sz="2400"/>
          </a:p>
        </p:txBody>
      </p:sp>
      <p:sp>
        <p:nvSpPr>
          <p:cNvPr id="6861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0288" y="6445250"/>
            <a:ext cx="357187" cy="355600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2540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9635" name="Text Box 7"/>
          <p:cNvSpPr txBox="1">
            <a:spLocks noChangeArrowheads="1"/>
          </p:cNvSpPr>
          <p:nvPr/>
        </p:nvSpPr>
        <p:spPr bwMode="auto">
          <a:xfrm>
            <a:off x="1409700" y="23622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If you open this retirement account and invest money while working, it will give you the freedom to be financially secure later in life.</a:t>
            </a:r>
            <a:endParaRPr lang="en-US" altLang="en-US" sz="3600"/>
          </a:p>
        </p:txBody>
      </p:sp>
      <p:sp>
        <p:nvSpPr>
          <p:cNvPr id="69636" name="Text Box 8"/>
          <p:cNvSpPr txBox="1">
            <a:spLocks noChangeArrowheads="1"/>
          </p:cNvSpPr>
          <p:nvPr/>
        </p:nvSpPr>
        <p:spPr bwMode="auto">
          <a:xfrm>
            <a:off x="8231188" y="639762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500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1600" y="2514600"/>
            <a:ext cx="6324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an Individual Retirement Account (IRA)?</a:t>
            </a:r>
            <a:endParaRPr lang="en-US" altLang="en-US" sz="360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224838" y="5946775"/>
            <a:ext cx="887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 500</a:t>
            </a:r>
            <a:endParaRPr lang="en-US" altLang="en-US" sz="2400"/>
          </a:p>
        </p:txBody>
      </p:sp>
      <p:sp>
        <p:nvSpPr>
          <p:cNvPr id="7066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26200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371600" y="1981200"/>
            <a:ext cx="71628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The Final Jeopardy Category is: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 want to do when I grow up.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40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Please record your wager.</a:t>
            </a:r>
            <a:endParaRPr lang="en-US" altLang="en-US" sz="360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822950" y="6397625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Click on screen to begin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371600" y="2151063"/>
            <a:ext cx="71628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This type of career has many opportunities to help people, which includes IT, call center, processing customer requests, underwriting, etc.</a:t>
            </a:r>
            <a:endParaRPr lang="en-US" altLang="en-US" sz="36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638800" y="639762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Click on screen to continue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71600" y="2955925"/>
            <a:ext cx="7162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are insurance careers?</a:t>
            </a:r>
            <a:endParaRPr lang="en-US" altLang="en-US" sz="360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638800" y="639762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Click on screen to continue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43000" y="26670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Thank You for Playing Jeopardy!</a:t>
            </a:r>
            <a:endParaRPr lang="en-US" altLang="en-US" sz="360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609850" y="6400800"/>
            <a:ext cx="444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Game Designed By C. Harr-MAIT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term insurance?</a:t>
            </a:r>
            <a:endParaRPr lang="en-US" altLang="en-US" sz="36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02613" y="60198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200</a:t>
            </a:r>
            <a:endParaRPr lang="en-US" altLang="en-US" sz="2400"/>
          </a:p>
        </p:txBody>
      </p:sp>
      <p:sp>
        <p:nvSpPr>
          <p:cNvPr id="12293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0925" y="6477000"/>
            <a:ext cx="352425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09700" y="2133600"/>
            <a:ext cx="6324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You graduated from college and have your first job.  You should consider opening this type of account to plan for your retirment.</a:t>
            </a:r>
            <a:endParaRPr lang="en-US" altLang="en-US" sz="36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05788" y="6397625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300</a:t>
            </a: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2667000"/>
            <a:ext cx="6324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What is an IRA?</a:t>
            </a:r>
            <a:endParaRPr lang="en-US" altLang="en-US" sz="36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05788" y="59563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300</a:t>
            </a:r>
            <a:endParaRPr lang="en-US" altLang="en-US" sz="2400"/>
          </a:p>
        </p:txBody>
      </p:sp>
      <p:sp>
        <p:nvSpPr>
          <p:cNvPr id="14341" name="Action Button: Home 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13500"/>
            <a:ext cx="355600" cy="357188"/>
          </a:xfrm>
          <a:prstGeom prst="actionButtonHome">
            <a:avLst/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/>
          <a:lightRig rig="legacyNormal3" dir="r"/>
        </a:scene3d>
        <a:sp3d extrusionH="201600" prstMaterial="legacyMetal">
          <a:bevelT w="13500" h="13500" prst="angle"/>
          <a:bevelB w="13500" h="13500" prst="angle"/>
          <a:extrusionClr>
            <a:srgbClr val="FFFFFF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TopLeft"/>
          <a:lightRig rig="legacyNormal3" dir="r"/>
        </a:scene3d>
        <a:sp3d extrusionH="201600" prstMaterial="legacyMetal">
          <a:bevelT w="13500" h="13500" prst="angle"/>
          <a:bevelB w="13500" h="13500" prst="angle"/>
          <a:extrusionClr>
            <a:srgbClr val="FFFFFF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33CC"/>
    </a:dk2>
    <a:lt2>
      <a:srgbClr val="000000"/>
    </a:lt2>
    <a:accent1>
      <a:srgbClr val="00CC99"/>
    </a:accent1>
    <a:accent2>
      <a:srgbClr val="3333CC"/>
    </a:accent2>
    <a:accent3>
      <a:srgbClr val="AAADE2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33CC"/>
    </a:dk2>
    <a:lt2>
      <a:srgbClr val="000000"/>
    </a:lt2>
    <a:accent1>
      <a:srgbClr val="00CC99"/>
    </a:accent1>
    <a:accent2>
      <a:srgbClr val="3333CC"/>
    </a:accent2>
    <a:accent3>
      <a:srgbClr val="AAADE2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0000C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2090</TotalTime>
  <Words>1087</Words>
  <Application>Microsoft Office PowerPoint</Application>
  <PresentationFormat>On-screen Show (4:3)</PresentationFormat>
  <Paragraphs>193</Paragraphs>
  <Slides>68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3" baseType="lpstr">
      <vt:lpstr>Times New Roman</vt:lpstr>
      <vt:lpstr>Arial Black</vt:lpstr>
      <vt:lpstr>Arial</vt:lpstr>
      <vt:lpstr>Blank Presentation</vt:lpstr>
      <vt:lpstr>Bitmap Image</vt:lpstr>
      <vt:lpstr>THIS </vt:lpstr>
      <vt:lpstr> With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Cary Harr</dc:creator>
  <cp:lastModifiedBy>Folsom, Sandra J.</cp:lastModifiedBy>
  <cp:revision>112</cp:revision>
  <dcterms:created xsi:type="dcterms:W3CDTF">1999-11-03T20:59:30Z</dcterms:created>
  <dcterms:modified xsi:type="dcterms:W3CDTF">2015-03-06T21:22:01Z</dcterms:modified>
</cp:coreProperties>
</file>